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0" r:id="rId4"/>
    <p:sldId id="262" r:id="rId5"/>
    <p:sldId id="263" r:id="rId6"/>
    <p:sldId id="264" r:id="rId7"/>
    <p:sldId id="265" r:id="rId8"/>
    <p:sldId id="266" r:id="rId9"/>
    <p:sldId id="258" r:id="rId1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EBAB4-2B5D-E34D-92C0-37D1759260D2}" type="datetimeFigureOut">
              <a:rPr lang="es-CL" smtClean="0"/>
              <a:t>13-11-24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3E46B-FF4F-AF46-A111-F88DE57EEA83}" type="slidenum">
              <a:rPr lang="es-CL" smtClean="0"/>
              <a:t>‹Nº›</a:t>
            </a:fld>
            <a:endParaRPr lang="es-CL"/>
          </a:p>
        </p:txBody>
      </p:sp>
    </p:spTree>
    <p:extLst>
      <p:ext uri="{BB962C8B-B14F-4D97-AF65-F5344CB8AC3E}">
        <p14:creationId xmlns:p14="http://schemas.microsoft.com/office/powerpoint/2010/main" val="3756240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824599df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824599df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24599df0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24599df0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78dcd61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478dcd61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8462425c2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8462425c2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78dcd619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478dcd619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0bc98a928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0bc98a928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0bc98a928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0bc98a928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8F08-2127-4D7C-B76B-5F00FB1729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CL"/>
          </a:p>
        </p:txBody>
      </p:sp>
      <p:sp>
        <p:nvSpPr>
          <p:cNvPr id="3" name="Subtitle 2">
            <a:extLst>
              <a:ext uri="{FF2B5EF4-FFF2-40B4-BE49-F238E27FC236}">
                <a16:creationId xmlns:a16="http://schemas.microsoft.com/office/drawing/2014/main" id="{D0BA4818-F16B-40C7-96B6-63298F7FC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CL"/>
          </a:p>
        </p:txBody>
      </p:sp>
      <p:sp>
        <p:nvSpPr>
          <p:cNvPr id="4" name="Date Placeholder 3">
            <a:extLst>
              <a:ext uri="{FF2B5EF4-FFF2-40B4-BE49-F238E27FC236}">
                <a16:creationId xmlns:a16="http://schemas.microsoft.com/office/drawing/2014/main" id="{A92D8D3B-8D70-4041-AA4A-9747FBEA3DCB}"/>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4B5E35DA-F778-4713-A200-7374CCF81295}"/>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1D612C16-156C-461C-A57E-CF5940685EC4}"/>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407441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D00F-4D05-4B6F-BF86-C9A5F4E55521}"/>
              </a:ext>
            </a:extLst>
          </p:cNvPr>
          <p:cNvSpPr>
            <a:spLocks noGrp="1"/>
          </p:cNvSpPr>
          <p:nvPr>
            <p:ph type="title"/>
          </p:nvPr>
        </p:nvSpPr>
        <p:spPr/>
        <p:txBody>
          <a:bodyPr/>
          <a:lstStyle/>
          <a:p>
            <a:r>
              <a:rPr lang="en-GB"/>
              <a:t>Click to edit Master title style</a:t>
            </a:r>
            <a:endParaRPr lang="es-CL"/>
          </a:p>
        </p:txBody>
      </p:sp>
      <p:sp>
        <p:nvSpPr>
          <p:cNvPr id="3" name="Vertical Text Placeholder 2">
            <a:extLst>
              <a:ext uri="{FF2B5EF4-FFF2-40B4-BE49-F238E27FC236}">
                <a16:creationId xmlns:a16="http://schemas.microsoft.com/office/drawing/2014/main" id="{64E85424-F464-47FE-9236-7B24D360CC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Date Placeholder 3">
            <a:extLst>
              <a:ext uri="{FF2B5EF4-FFF2-40B4-BE49-F238E27FC236}">
                <a16:creationId xmlns:a16="http://schemas.microsoft.com/office/drawing/2014/main" id="{CADBADC4-AE0D-4A67-A030-8D5F31677EE3}"/>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270ECB0C-EEE2-499A-AB69-54CC4B740736}"/>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7374DE7B-4225-4FC4-8C59-477C50947BD6}"/>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316191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4100D-C3E6-40CA-B512-6B5C4DEB834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CL"/>
          </a:p>
        </p:txBody>
      </p:sp>
      <p:sp>
        <p:nvSpPr>
          <p:cNvPr id="3" name="Vertical Text Placeholder 2">
            <a:extLst>
              <a:ext uri="{FF2B5EF4-FFF2-40B4-BE49-F238E27FC236}">
                <a16:creationId xmlns:a16="http://schemas.microsoft.com/office/drawing/2014/main" id="{9F4E5907-0A17-4CF6-9AD7-07D5CB0329B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Date Placeholder 3">
            <a:extLst>
              <a:ext uri="{FF2B5EF4-FFF2-40B4-BE49-F238E27FC236}">
                <a16:creationId xmlns:a16="http://schemas.microsoft.com/office/drawing/2014/main" id="{198F0B40-4369-4D81-A611-5D67D7B6CCD6}"/>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EE8F0546-B20C-41D1-96B2-136CC9FF61C7}"/>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04660BF6-68F9-4205-A362-5C56154D07A3}"/>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228621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24750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8300-39A9-4C38-993A-5E3E40E1979A}"/>
              </a:ext>
            </a:extLst>
          </p:cNvPr>
          <p:cNvSpPr>
            <a:spLocks noGrp="1"/>
          </p:cNvSpPr>
          <p:nvPr>
            <p:ph type="title"/>
          </p:nvPr>
        </p:nvSpPr>
        <p:spPr/>
        <p:txBody>
          <a:bodyPr/>
          <a:lstStyle/>
          <a:p>
            <a:r>
              <a:rPr lang="en-GB"/>
              <a:t>Click to edit Master title style</a:t>
            </a:r>
            <a:endParaRPr lang="es-CL"/>
          </a:p>
        </p:txBody>
      </p:sp>
      <p:sp>
        <p:nvSpPr>
          <p:cNvPr id="3" name="Content Placeholder 2">
            <a:extLst>
              <a:ext uri="{FF2B5EF4-FFF2-40B4-BE49-F238E27FC236}">
                <a16:creationId xmlns:a16="http://schemas.microsoft.com/office/drawing/2014/main" id="{C662DDD3-8ABF-4CC2-8183-4073147AE8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Date Placeholder 3">
            <a:extLst>
              <a:ext uri="{FF2B5EF4-FFF2-40B4-BE49-F238E27FC236}">
                <a16:creationId xmlns:a16="http://schemas.microsoft.com/office/drawing/2014/main" id="{694679A6-272E-4D95-9565-1FF2A6258266}"/>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F838327F-FD6A-4346-8BAB-C04997C60BD9}"/>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83637900-4878-4732-9E94-16F1BB6982F8}"/>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189194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AEF9-6CB9-42EF-B4B4-CC815E1AC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CL"/>
          </a:p>
        </p:txBody>
      </p:sp>
      <p:sp>
        <p:nvSpPr>
          <p:cNvPr id="3" name="Text Placeholder 2">
            <a:extLst>
              <a:ext uri="{FF2B5EF4-FFF2-40B4-BE49-F238E27FC236}">
                <a16:creationId xmlns:a16="http://schemas.microsoft.com/office/drawing/2014/main" id="{02B16F37-546D-4E19-8A61-3EEA1F428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CB296-67C3-4071-9244-996801EDCD17}"/>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3EBD0F2C-0DE6-4F36-AAEE-48BA4F0414D7}"/>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F5CFE0AF-C4F2-49D9-AAF9-70A15523EFCA}"/>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353883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CBC9-304E-4062-8B54-3012C7C013C0}"/>
              </a:ext>
            </a:extLst>
          </p:cNvPr>
          <p:cNvSpPr>
            <a:spLocks noGrp="1"/>
          </p:cNvSpPr>
          <p:nvPr>
            <p:ph type="title"/>
          </p:nvPr>
        </p:nvSpPr>
        <p:spPr/>
        <p:txBody>
          <a:bodyPr/>
          <a:lstStyle/>
          <a:p>
            <a:r>
              <a:rPr lang="en-GB"/>
              <a:t>Click to edit Master title style</a:t>
            </a:r>
            <a:endParaRPr lang="es-CL"/>
          </a:p>
        </p:txBody>
      </p:sp>
      <p:sp>
        <p:nvSpPr>
          <p:cNvPr id="3" name="Content Placeholder 2">
            <a:extLst>
              <a:ext uri="{FF2B5EF4-FFF2-40B4-BE49-F238E27FC236}">
                <a16:creationId xmlns:a16="http://schemas.microsoft.com/office/drawing/2014/main" id="{D4012A6A-05F3-4218-80DA-0DE83CB1DCE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Content Placeholder 3">
            <a:extLst>
              <a:ext uri="{FF2B5EF4-FFF2-40B4-BE49-F238E27FC236}">
                <a16:creationId xmlns:a16="http://schemas.microsoft.com/office/drawing/2014/main" id="{955A301E-58D7-4B91-8C44-56A70EB389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5" name="Date Placeholder 4">
            <a:extLst>
              <a:ext uri="{FF2B5EF4-FFF2-40B4-BE49-F238E27FC236}">
                <a16:creationId xmlns:a16="http://schemas.microsoft.com/office/drawing/2014/main" id="{D85422B1-EED6-45C1-B370-FD17A91E3207}"/>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6" name="Footer Placeholder 5">
            <a:extLst>
              <a:ext uri="{FF2B5EF4-FFF2-40B4-BE49-F238E27FC236}">
                <a16:creationId xmlns:a16="http://schemas.microsoft.com/office/drawing/2014/main" id="{B1BDA5CA-7605-4131-B683-D668F0B2621F}"/>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75C26085-6A93-4A89-98F6-D0D2B0AFC050}"/>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376130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EEAA-5B43-44C3-A189-51AC7C22ABAD}"/>
              </a:ext>
            </a:extLst>
          </p:cNvPr>
          <p:cNvSpPr>
            <a:spLocks noGrp="1"/>
          </p:cNvSpPr>
          <p:nvPr>
            <p:ph type="title"/>
          </p:nvPr>
        </p:nvSpPr>
        <p:spPr>
          <a:xfrm>
            <a:off x="839788" y="365125"/>
            <a:ext cx="10515600" cy="1325563"/>
          </a:xfrm>
        </p:spPr>
        <p:txBody>
          <a:bodyPr/>
          <a:lstStyle/>
          <a:p>
            <a:r>
              <a:rPr lang="en-GB"/>
              <a:t>Click to edit Master title style</a:t>
            </a:r>
            <a:endParaRPr lang="es-CL"/>
          </a:p>
        </p:txBody>
      </p:sp>
      <p:sp>
        <p:nvSpPr>
          <p:cNvPr id="3" name="Text Placeholder 2">
            <a:extLst>
              <a:ext uri="{FF2B5EF4-FFF2-40B4-BE49-F238E27FC236}">
                <a16:creationId xmlns:a16="http://schemas.microsoft.com/office/drawing/2014/main" id="{0C07BA6D-3384-4CDA-A912-90CA50703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A40748-A08B-4957-A4B7-232FAB08AE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5" name="Text Placeholder 4">
            <a:extLst>
              <a:ext uri="{FF2B5EF4-FFF2-40B4-BE49-F238E27FC236}">
                <a16:creationId xmlns:a16="http://schemas.microsoft.com/office/drawing/2014/main" id="{F2FB41C3-7CF8-4744-9423-0E05E231E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F3F313-AE81-4368-AB34-A74AE1A547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7" name="Date Placeholder 6">
            <a:extLst>
              <a:ext uri="{FF2B5EF4-FFF2-40B4-BE49-F238E27FC236}">
                <a16:creationId xmlns:a16="http://schemas.microsoft.com/office/drawing/2014/main" id="{B1D66292-E893-405F-880D-86B79CA9CCCF}"/>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8" name="Footer Placeholder 7">
            <a:extLst>
              <a:ext uri="{FF2B5EF4-FFF2-40B4-BE49-F238E27FC236}">
                <a16:creationId xmlns:a16="http://schemas.microsoft.com/office/drawing/2014/main" id="{E990C7CA-F3ED-42A3-977F-EF0A65A2DCBE}"/>
              </a:ext>
            </a:extLst>
          </p:cNvPr>
          <p:cNvSpPr>
            <a:spLocks noGrp="1"/>
          </p:cNvSpPr>
          <p:nvPr>
            <p:ph type="ftr" sz="quarter" idx="11"/>
          </p:nvPr>
        </p:nvSpPr>
        <p:spPr/>
        <p:txBody>
          <a:bodyPr/>
          <a:lstStyle/>
          <a:p>
            <a:endParaRPr lang="es-CL"/>
          </a:p>
        </p:txBody>
      </p:sp>
      <p:sp>
        <p:nvSpPr>
          <p:cNvPr id="9" name="Slide Number Placeholder 8">
            <a:extLst>
              <a:ext uri="{FF2B5EF4-FFF2-40B4-BE49-F238E27FC236}">
                <a16:creationId xmlns:a16="http://schemas.microsoft.com/office/drawing/2014/main" id="{3B12BCBB-1913-411D-9A03-472C1847EB77}"/>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1782396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414C-7557-43C1-A6B4-249EB24414B4}"/>
              </a:ext>
            </a:extLst>
          </p:cNvPr>
          <p:cNvSpPr>
            <a:spLocks noGrp="1"/>
          </p:cNvSpPr>
          <p:nvPr>
            <p:ph type="title"/>
          </p:nvPr>
        </p:nvSpPr>
        <p:spPr/>
        <p:txBody>
          <a:bodyPr/>
          <a:lstStyle/>
          <a:p>
            <a:r>
              <a:rPr lang="en-GB"/>
              <a:t>Click to edit Master title style</a:t>
            </a:r>
            <a:endParaRPr lang="es-CL"/>
          </a:p>
        </p:txBody>
      </p:sp>
      <p:sp>
        <p:nvSpPr>
          <p:cNvPr id="3" name="Date Placeholder 2">
            <a:extLst>
              <a:ext uri="{FF2B5EF4-FFF2-40B4-BE49-F238E27FC236}">
                <a16:creationId xmlns:a16="http://schemas.microsoft.com/office/drawing/2014/main" id="{7DD00DEB-ECD8-477B-8FB5-FA0627A5DDCE}"/>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4" name="Footer Placeholder 3">
            <a:extLst>
              <a:ext uri="{FF2B5EF4-FFF2-40B4-BE49-F238E27FC236}">
                <a16:creationId xmlns:a16="http://schemas.microsoft.com/office/drawing/2014/main" id="{046D6428-389A-40BB-BC11-7A7D7C41F1BB}"/>
              </a:ext>
            </a:extLst>
          </p:cNvPr>
          <p:cNvSpPr>
            <a:spLocks noGrp="1"/>
          </p:cNvSpPr>
          <p:nvPr>
            <p:ph type="ftr" sz="quarter" idx="11"/>
          </p:nvPr>
        </p:nvSpPr>
        <p:spPr/>
        <p:txBody>
          <a:bodyPr/>
          <a:lstStyle/>
          <a:p>
            <a:endParaRPr lang="es-CL"/>
          </a:p>
        </p:txBody>
      </p:sp>
      <p:sp>
        <p:nvSpPr>
          <p:cNvPr id="5" name="Slide Number Placeholder 4">
            <a:extLst>
              <a:ext uri="{FF2B5EF4-FFF2-40B4-BE49-F238E27FC236}">
                <a16:creationId xmlns:a16="http://schemas.microsoft.com/office/drawing/2014/main" id="{F82B06F1-202C-4CFC-9EEF-52BD149276B2}"/>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418068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7E297-F67C-4755-8783-AC5E62A7F79D}"/>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3" name="Footer Placeholder 2">
            <a:extLst>
              <a:ext uri="{FF2B5EF4-FFF2-40B4-BE49-F238E27FC236}">
                <a16:creationId xmlns:a16="http://schemas.microsoft.com/office/drawing/2014/main" id="{30EC200C-76BA-4515-A518-10512E8A458E}"/>
              </a:ext>
            </a:extLst>
          </p:cNvPr>
          <p:cNvSpPr>
            <a:spLocks noGrp="1"/>
          </p:cNvSpPr>
          <p:nvPr>
            <p:ph type="ftr" sz="quarter" idx="11"/>
          </p:nvPr>
        </p:nvSpPr>
        <p:spPr/>
        <p:txBody>
          <a:bodyPr/>
          <a:lstStyle/>
          <a:p>
            <a:endParaRPr lang="es-CL"/>
          </a:p>
        </p:txBody>
      </p:sp>
      <p:sp>
        <p:nvSpPr>
          <p:cNvPr id="4" name="Slide Number Placeholder 3">
            <a:extLst>
              <a:ext uri="{FF2B5EF4-FFF2-40B4-BE49-F238E27FC236}">
                <a16:creationId xmlns:a16="http://schemas.microsoft.com/office/drawing/2014/main" id="{30253E57-9096-4CE9-89FA-D2E1670FEA25}"/>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149820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396B-FC14-471F-AAE3-502095D684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CL"/>
          </a:p>
        </p:txBody>
      </p:sp>
      <p:sp>
        <p:nvSpPr>
          <p:cNvPr id="3" name="Content Placeholder 2">
            <a:extLst>
              <a:ext uri="{FF2B5EF4-FFF2-40B4-BE49-F238E27FC236}">
                <a16:creationId xmlns:a16="http://schemas.microsoft.com/office/drawing/2014/main" id="{C6DCDB01-9D2B-4815-9503-488F4C707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Text Placeholder 3">
            <a:extLst>
              <a:ext uri="{FF2B5EF4-FFF2-40B4-BE49-F238E27FC236}">
                <a16:creationId xmlns:a16="http://schemas.microsoft.com/office/drawing/2014/main" id="{5FDB9876-A184-4529-83CC-A276F2549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1F6968-7221-4C07-83BD-497E4D33373B}"/>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6" name="Footer Placeholder 5">
            <a:extLst>
              <a:ext uri="{FF2B5EF4-FFF2-40B4-BE49-F238E27FC236}">
                <a16:creationId xmlns:a16="http://schemas.microsoft.com/office/drawing/2014/main" id="{18E18D70-B44E-4DA8-9A38-3411148E5BFF}"/>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E03A3EBC-32DE-4B7C-B331-6E3AEDAD685C}"/>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44870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38A8-337A-4C93-B841-FD19428BD2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CL"/>
          </a:p>
        </p:txBody>
      </p:sp>
      <p:sp>
        <p:nvSpPr>
          <p:cNvPr id="3" name="Picture Placeholder 2">
            <a:extLst>
              <a:ext uri="{FF2B5EF4-FFF2-40B4-BE49-F238E27FC236}">
                <a16:creationId xmlns:a16="http://schemas.microsoft.com/office/drawing/2014/main" id="{BB5042EA-4451-4C22-B388-E3E116174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Text Placeholder 3">
            <a:extLst>
              <a:ext uri="{FF2B5EF4-FFF2-40B4-BE49-F238E27FC236}">
                <a16:creationId xmlns:a16="http://schemas.microsoft.com/office/drawing/2014/main" id="{F5680EBF-0866-4EF9-AEC3-C103F3F5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328649-9588-4174-AF30-F554E997B327}"/>
              </a:ext>
            </a:extLst>
          </p:cNvPr>
          <p:cNvSpPr>
            <a:spLocks noGrp="1"/>
          </p:cNvSpPr>
          <p:nvPr>
            <p:ph type="dt" sz="half" idx="10"/>
          </p:nvPr>
        </p:nvSpPr>
        <p:spPr/>
        <p:txBody>
          <a:bodyPr/>
          <a:lstStyle/>
          <a:p>
            <a:fld id="{77E02D10-ABB7-4EB4-80A1-F30F78269110}" type="datetimeFigureOut">
              <a:rPr lang="es-CL" smtClean="0"/>
              <a:t>13-11-24</a:t>
            </a:fld>
            <a:endParaRPr lang="es-CL"/>
          </a:p>
        </p:txBody>
      </p:sp>
      <p:sp>
        <p:nvSpPr>
          <p:cNvPr id="6" name="Footer Placeholder 5">
            <a:extLst>
              <a:ext uri="{FF2B5EF4-FFF2-40B4-BE49-F238E27FC236}">
                <a16:creationId xmlns:a16="http://schemas.microsoft.com/office/drawing/2014/main" id="{7DA39455-8F36-4044-B3E5-064451E68E79}"/>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38B3A04C-DDB6-426D-9929-347680E602D0}"/>
              </a:ext>
            </a:extLst>
          </p:cNvPr>
          <p:cNvSpPr>
            <a:spLocks noGrp="1"/>
          </p:cNvSpPr>
          <p:nvPr>
            <p:ph type="sldNum" sz="quarter" idx="12"/>
          </p:nvPr>
        </p:nvSpPr>
        <p:spPr/>
        <p:txBody>
          <a:bodyPr/>
          <a:lstStyle/>
          <a:p>
            <a:fld id="{97593C76-3024-40AD-81C6-698B4256099C}" type="slidenum">
              <a:rPr lang="es-CL" smtClean="0"/>
              <a:t>‹Nº›</a:t>
            </a:fld>
            <a:endParaRPr lang="es-CL"/>
          </a:p>
        </p:txBody>
      </p:sp>
    </p:spTree>
    <p:extLst>
      <p:ext uri="{BB962C8B-B14F-4D97-AF65-F5344CB8AC3E}">
        <p14:creationId xmlns:p14="http://schemas.microsoft.com/office/powerpoint/2010/main" val="45221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F349FB-3BB7-4F3D-BCB5-83E6E75B8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s-CL"/>
          </a:p>
        </p:txBody>
      </p:sp>
      <p:sp>
        <p:nvSpPr>
          <p:cNvPr id="3" name="Text Placeholder 2">
            <a:extLst>
              <a:ext uri="{FF2B5EF4-FFF2-40B4-BE49-F238E27FC236}">
                <a16:creationId xmlns:a16="http://schemas.microsoft.com/office/drawing/2014/main" id="{3AC03EC8-A7A8-4762-8210-5725AB1A3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CL"/>
          </a:p>
        </p:txBody>
      </p:sp>
      <p:sp>
        <p:nvSpPr>
          <p:cNvPr id="4" name="Date Placeholder 3">
            <a:extLst>
              <a:ext uri="{FF2B5EF4-FFF2-40B4-BE49-F238E27FC236}">
                <a16:creationId xmlns:a16="http://schemas.microsoft.com/office/drawing/2014/main" id="{50DA2A0E-8967-4C3B-A135-521E0D86B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02D10-ABB7-4EB4-80A1-F30F78269110}" type="datetimeFigureOut">
              <a:rPr lang="es-CL" smtClean="0"/>
              <a:t>13-11-24</a:t>
            </a:fld>
            <a:endParaRPr lang="es-CL"/>
          </a:p>
        </p:txBody>
      </p:sp>
      <p:sp>
        <p:nvSpPr>
          <p:cNvPr id="5" name="Footer Placeholder 4">
            <a:extLst>
              <a:ext uri="{FF2B5EF4-FFF2-40B4-BE49-F238E27FC236}">
                <a16:creationId xmlns:a16="http://schemas.microsoft.com/office/drawing/2014/main" id="{2AB720A9-15F4-40D6-96EA-F5B019F2DE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a:extLst>
              <a:ext uri="{FF2B5EF4-FFF2-40B4-BE49-F238E27FC236}">
                <a16:creationId xmlns:a16="http://schemas.microsoft.com/office/drawing/2014/main" id="{89ADAD3C-967C-45DC-9667-189047750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93C76-3024-40AD-81C6-698B4256099C}" type="slidenum">
              <a:rPr lang="es-CL" smtClean="0"/>
              <a:t>‹Nº›</a:t>
            </a:fld>
            <a:endParaRPr lang="es-CL"/>
          </a:p>
        </p:txBody>
      </p:sp>
    </p:spTree>
    <p:extLst>
      <p:ext uri="{BB962C8B-B14F-4D97-AF65-F5344CB8AC3E}">
        <p14:creationId xmlns:p14="http://schemas.microsoft.com/office/powerpoint/2010/main" val="85939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CCBA4C-B04A-43FE-A3E3-35EA69D01B10}"/>
              </a:ext>
            </a:extLst>
          </p:cNvPr>
          <p:cNvSpPr>
            <a:spLocks noGrp="1"/>
          </p:cNvSpPr>
          <p:nvPr>
            <p:ph type="ctrTitle"/>
          </p:nvPr>
        </p:nvSpPr>
        <p:spPr>
          <a:xfrm>
            <a:off x="609600" y="4098536"/>
            <a:ext cx="6513740" cy="1744041"/>
          </a:xfrm>
        </p:spPr>
        <p:txBody>
          <a:bodyPr rtlCol="0">
            <a:noAutofit/>
          </a:bodyPr>
          <a:lstStyle/>
          <a:p>
            <a:pPr algn="r" rtl="0">
              <a:lnSpc>
                <a:spcPct val="100000"/>
              </a:lnSpc>
            </a:pPr>
            <a:r>
              <a:rPr lang="en-GB" sz="5400" dirty="0">
                <a:solidFill>
                  <a:schemeClr val="bg1"/>
                </a:solidFill>
                <a:latin typeface="Calibri" panose="020F0502020204030204" pitchFamily="34" charset="0"/>
                <a:cs typeface="Calibri" panose="020F0502020204030204" pitchFamily="34" charset="0"/>
              </a:rPr>
              <a:t>SEQUÍA Y PROYECCIONES CLIMÁTICAS EN LA CUENCA DEL ACONCAGUA</a:t>
            </a:r>
          </a:p>
        </p:txBody>
      </p:sp>
      <p:pic>
        <p:nvPicPr>
          <p:cNvPr id="5" name="Picture Placeholder 9" descr="A river flowing through a forest&#10;&#10;Description automatically generated">
            <a:extLst>
              <a:ext uri="{FF2B5EF4-FFF2-40B4-BE49-F238E27FC236}">
                <a16:creationId xmlns:a16="http://schemas.microsoft.com/office/drawing/2014/main" id="{FA0EA2C8-14A4-404C-92C1-158BC9376D45}"/>
              </a:ext>
            </a:extLst>
          </p:cNvPr>
          <p:cNvPicPr>
            <a:picLocks noChangeAspect="1"/>
          </p:cNvPicPr>
          <p:nvPr/>
        </p:nvPicPr>
        <p:blipFill>
          <a:blip r:embed="rId3"/>
          <a:srcRect l="37908" r="37908"/>
          <a:stretch>
            <a:fillRect/>
          </a:stretch>
        </p:blipFill>
        <p:spPr>
          <a:xfrm>
            <a:off x="9553575" y="0"/>
            <a:ext cx="2638425" cy="6858000"/>
          </a:xfrm>
          <a:prstGeom prst="rect">
            <a:avLst/>
          </a:prstGeom>
        </p:spPr>
      </p:pic>
      <p:sp>
        <p:nvSpPr>
          <p:cNvPr id="6" name="Subtitle 11">
            <a:extLst>
              <a:ext uri="{FF2B5EF4-FFF2-40B4-BE49-F238E27FC236}">
                <a16:creationId xmlns:a16="http://schemas.microsoft.com/office/drawing/2014/main" id="{5EAE1E74-0895-45F6-B375-2E049D4A581C}"/>
              </a:ext>
            </a:extLst>
          </p:cNvPr>
          <p:cNvSpPr>
            <a:spLocks noGrp="1"/>
          </p:cNvSpPr>
          <p:nvPr>
            <p:ph type="subTitle" idx="1"/>
          </p:nvPr>
        </p:nvSpPr>
        <p:spPr>
          <a:xfrm>
            <a:off x="7226179" y="3880855"/>
            <a:ext cx="2196117" cy="1744040"/>
          </a:xfrm>
          <a:solidFill>
            <a:srgbClr val="002060"/>
          </a:solidFill>
        </p:spPr>
        <p:txBody>
          <a:bodyPr>
            <a:normAutofit fontScale="40000" lnSpcReduction="20000"/>
          </a:bodyPr>
          <a:lstStyle/>
          <a:p>
            <a:pPr algn="l"/>
            <a:endParaRPr lang="es-CL" dirty="0">
              <a:solidFill>
                <a:srgbClr val="123352"/>
              </a:solidFill>
              <a:latin typeface="Calibri" panose="020F0502020204030204" pitchFamily="34" charset="0"/>
              <a:cs typeface="Calibri" panose="020F0502020204030204" pitchFamily="34" charset="0"/>
            </a:endParaRPr>
          </a:p>
          <a:p>
            <a:pPr algn="l"/>
            <a:r>
              <a:rPr lang="es-CL" sz="3100" b="1" dirty="0">
                <a:solidFill>
                  <a:schemeClr val="bg1"/>
                </a:solidFill>
                <a:latin typeface="Calibri" panose="020F0502020204030204" pitchFamily="34" charset="0"/>
                <a:cs typeface="Calibri" panose="020F0502020204030204" pitchFamily="34" charset="0"/>
              </a:rPr>
              <a:t>ROBERTO RONDANELLI </a:t>
            </a:r>
          </a:p>
          <a:p>
            <a:pPr algn="l"/>
            <a:r>
              <a:rPr lang="es-CL" sz="3100" b="1" dirty="0">
                <a:solidFill>
                  <a:schemeClr val="bg1"/>
                </a:solidFill>
                <a:latin typeface="Calibri" panose="020F0502020204030204" pitchFamily="34" charset="0"/>
                <a:cs typeface="Calibri" panose="020F0502020204030204" pitchFamily="34" charset="0"/>
              </a:rPr>
              <a:t>PAULINA ALDUNCE</a:t>
            </a:r>
          </a:p>
          <a:p>
            <a:pPr algn="l"/>
            <a:r>
              <a:rPr lang="es-CL" sz="3100" b="1" dirty="0">
                <a:solidFill>
                  <a:schemeClr val="bg1"/>
                </a:solidFill>
                <a:latin typeface="Calibri" panose="020F0502020204030204" pitchFamily="34" charset="0"/>
                <a:cs typeface="Calibri" panose="020F0502020204030204" pitchFamily="34" charset="0"/>
              </a:rPr>
              <a:t>FERNANDA HAVERBECK </a:t>
            </a:r>
          </a:p>
          <a:p>
            <a:pPr algn="l"/>
            <a:r>
              <a:rPr lang="es-CL" sz="3100" b="1" dirty="0">
                <a:solidFill>
                  <a:schemeClr val="bg1"/>
                </a:solidFill>
                <a:latin typeface="Calibri" panose="020F0502020204030204" pitchFamily="34" charset="0"/>
                <a:cs typeface="Calibri" panose="020F0502020204030204" pitchFamily="34" charset="0"/>
              </a:rPr>
              <a:t>FELIPE MATUS</a:t>
            </a:r>
          </a:p>
          <a:p>
            <a:pPr algn="l"/>
            <a:r>
              <a:rPr lang="es-CL" sz="3100" b="1" dirty="0">
                <a:solidFill>
                  <a:schemeClr val="bg1"/>
                </a:solidFill>
                <a:latin typeface="Calibri" panose="020F0502020204030204" pitchFamily="34" charset="0"/>
                <a:cs typeface="Calibri" panose="020F0502020204030204" pitchFamily="34" charset="0"/>
              </a:rPr>
              <a:t>NICOLE TONDREAU</a:t>
            </a:r>
          </a:p>
          <a:p>
            <a:pPr algn="l"/>
            <a:r>
              <a:rPr lang="es-CL" sz="3100" b="1" dirty="0" err="1">
                <a:solidFill>
                  <a:schemeClr val="bg1"/>
                </a:solidFill>
                <a:highlight>
                  <a:srgbClr val="000080"/>
                </a:highlight>
                <a:latin typeface="Calibri" panose="020F0502020204030204" pitchFamily="34" charset="0"/>
                <a:cs typeface="Calibri" panose="020F0502020204030204" pitchFamily="34" charset="0"/>
              </a:rPr>
              <a:t>Fondecyt</a:t>
            </a:r>
            <a:r>
              <a:rPr lang="es-CL" sz="3100" b="1" dirty="0">
                <a:solidFill>
                  <a:schemeClr val="bg1"/>
                </a:solidFill>
                <a:highlight>
                  <a:srgbClr val="000080"/>
                </a:highlight>
                <a:latin typeface="Calibri" panose="020F0502020204030204" pitchFamily="34" charset="0"/>
                <a:cs typeface="Calibri" panose="020F0502020204030204" pitchFamily="34" charset="0"/>
              </a:rPr>
              <a:t> 1220937</a:t>
            </a:r>
          </a:p>
        </p:txBody>
      </p:sp>
    </p:spTree>
    <p:extLst>
      <p:ext uri="{BB962C8B-B14F-4D97-AF65-F5344CB8AC3E}">
        <p14:creationId xmlns:p14="http://schemas.microsoft.com/office/powerpoint/2010/main" val="2138805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54134" y="349134"/>
            <a:ext cx="6668401" cy="6451604"/>
          </a:xfrm>
          <a:prstGeom prst="rect">
            <a:avLst/>
          </a:prstGeom>
          <a:noFill/>
          <a:ln>
            <a:noFill/>
          </a:ln>
        </p:spPr>
      </p:pic>
      <p:pic>
        <p:nvPicPr>
          <p:cNvPr id="62" name="Google Shape;62;p14"/>
          <p:cNvPicPr preferRelativeResize="0"/>
          <p:nvPr/>
        </p:nvPicPr>
        <p:blipFill>
          <a:blip r:embed="rId4">
            <a:alphaModFix/>
          </a:blip>
          <a:stretch>
            <a:fillRect/>
          </a:stretch>
        </p:blipFill>
        <p:spPr>
          <a:xfrm>
            <a:off x="6747702" y="1051885"/>
            <a:ext cx="4913999" cy="4754239"/>
          </a:xfrm>
          <a:prstGeom prst="rect">
            <a:avLst/>
          </a:prstGeom>
          <a:noFill/>
          <a:ln>
            <a:noFill/>
          </a:ln>
        </p:spPr>
      </p:pic>
      <p:sp>
        <p:nvSpPr>
          <p:cNvPr id="63" name="Google Shape;63;p14"/>
          <p:cNvSpPr/>
          <p:nvPr/>
        </p:nvSpPr>
        <p:spPr>
          <a:xfrm>
            <a:off x="8379000" y="3488767"/>
            <a:ext cx="336800" cy="3176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331407"/>
            <a:ext cx="11360800" cy="763600"/>
          </a:xfrm>
          <a:prstGeom prst="rect">
            <a:avLst/>
          </a:prstGeom>
        </p:spPr>
        <p:txBody>
          <a:bodyPr spcFirstLastPara="1" vert="horz" wrap="square" lIns="121900" tIns="121900" rIns="121900" bIns="121900" rtlCol="0" anchor="t" anchorCtr="0">
            <a:normAutofit fontScale="90000"/>
          </a:bodyPr>
          <a:lstStyle/>
          <a:p>
            <a:r>
              <a:rPr lang="es" dirty="0"/>
              <a:t>Precipitación Promedio Anual </a:t>
            </a:r>
            <a:endParaRPr dirty="0"/>
          </a:p>
        </p:txBody>
      </p:sp>
      <p:sp>
        <p:nvSpPr>
          <p:cNvPr id="69" name="Google Shape;69;p15"/>
          <p:cNvSpPr txBox="1"/>
          <p:nvPr/>
        </p:nvSpPr>
        <p:spPr>
          <a:xfrm>
            <a:off x="1199984" y="5847270"/>
            <a:ext cx="4710000" cy="615513"/>
          </a:xfrm>
          <a:prstGeom prst="rect">
            <a:avLst/>
          </a:prstGeom>
          <a:noFill/>
          <a:ln>
            <a:noFill/>
          </a:ln>
        </p:spPr>
        <p:txBody>
          <a:bodyPr spcFirstLastPara="1" wrap="square" lIns="121900" tIns="121900" rIns="121900" bIns="121900" anchor="t" anchorCtr="0">
            <a:spAutoFit/>
          </a:bodyPr>
          <a:lstStyle/>
          <a:p>
            <a:r>
              <a:rPr lang="es" sz="2400" dirty="0"/>
              <a:t>Balance Hídrico 1987 (586 mm) </a:t>
            </a:r>
            <a:endParaRPr sz="2400" dirty="0"/>
          </a:p>
        </p:txBody>
      </p:sp>
      <p:pic>
        <p:nvPicPr>
          <p:cNvPr id="70" name="Google Shape;70;p15"/>
          <p:cNvPicPr preferRelativeResize="0"/>
          <p:nvPr/>
        </p:nvPicPr>
        <p:blipFill rotWithShape="1">
          <a:blip r:embed="rId3">
            <a:alphaModFix/>
          </a:blip>
          <a:srcRect l="12771" r="8827" b="9140"/>
          <a:stretch/>
        </p:blipFill>
        <p:spPr>
          <a:xfrm>
            <a:off x="415600" y="995971"/>
            <a:ext cx="6278768" cy="4851299"/>
          </a:xfrm>
          <a:prstGeom prst="rect">
            <a:avLst/>
          </a:prstGeom>
          <a:noFill/>
          <a:ln>
            <a:noFill/>
          </a:ln>
        </p:spPr>
      </p:pic>
      <p:sp>
        <p:nvSpPr>
          <p:cNvPr id="71" name="Google Shape;71;p15"/>
          <p:cNvSpPr txBox="1"/>
          <p:nvPr/>
        </p:nvSpPr>
        <p:spPr>
          <a:xfrm>
            <a:off x="7066400" y="331408"/>
            <a:ext cx="3667862" cy="2185173"/>
          </a:xfrm>
          <a:prstGeom prst="rect">
            <a:avLst/>
          </a:prstGeom>
          <a:noFill/>
          <a:ln>
            <a:noFill/>
          </a:ln>
        </p:spPr>
        <p:txBody>
          <a:bodyPr spcFirstLastPara="1" wrap="square" lIns="121900" tIns="121900" rIns="121900" bIns="121900" anchor="t" anchorCtr="0">
            <a:spAutoFit/>
          </a:bodyPr>
          <a:lstStyle/>
          <a:p>
            <a:pPr algn="just"/>
            <a:r>
              <a:rPr lang="es" sz="1400" dirty="0"/>
              <a:t>De acuerdo a la precipitación estimada por el balance Hídrico Nacional (1987) la cuenca del Aconcagua muestra una precipitación anual promedio sobre la cuenca de 586 mm, con una gran diferencia de precipitación entre las zonas costeras (cercanas a los 500 mm) el valle Central (entre 200-300 mm) y las zonas cordilleranas (con valores mayores a 1000 mm sobre los 3000 m de altura)</a:t>
            </a:r>
            <a:endParaRPr sz="1400" dirty="0"/>
          </a:p>
        </p:txBody>
      </p:sp>
      <p:pic>
        <p:nvPicPr>
          <p:cNvPr id="1026" name="Picture 2" descr="Parque Andino Juncal – Fundación Terram">
            <a:extLst>
              <a:ext uri="{FF2B5EF4-FFF2-40B4-BE49-F238E27FC236}">
                <a16:creationId xmlns:a16="http://schemas.microsoft.com/office/drawing/2014/main" id="{52988CE8-3B1B-32BF-1DB6-B33EAA5A4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400" y="3097150"/>
            <a:ext cx="3277760" cy="218517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E072BE95-5F0C-98CF-53B8-85286862975B}"/>
              </a:ext>
            </a:extLst>
          </p:cNvPr>
          <p:cNvSpPr txBox="1"/>
          <p:nvPr/>
        </p:nvSpPr>
        <p:spPr>
          <a:xfrm>
            <a:off x="7434469" y="5282323"/>
            <a:ext cx="2200859" cy="369332"/>
          </a:xfrm>
          <a:prstGeom prst="rect">
            <a:avLst/>
          </a:prstGeom>
          <a:noFill/>
        </p:spPr>
        <p:txBody>
          <a:bodyPr wrap="none" rtlCol="0">
            <a:spAutoFit/>
          </a:bodyPr>
          <a:lstStyle/>
          <a:p>
            <a:r>
              <a:rPr lang="es-CL" dirty="0"/>
              <a:t>Parque Andino Juncal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s" dirty="0"/>
              <a:t>De acuerdo al producto CR2Met la precipitación en Aconcagua se concentra entre los meses de Mayo y Agosto y suma un total de aproximadamente 450 mm por año.</a:t>
            </a:r>
            <a:endParaRPr dirty="0"/>
          </a:p>
        </p:txBody>
      </p:sp>
      <p:sp>
        <p:nvSpPr>
          <p:cNvPr id="84" name="Google Shape;84;p17"/>
          <p:cNvSpPr txBox="1"/>
          <p:nvPr/>
        </p:nvSpPr>
        <p:spPr>
          <a:xfrm>
            <a:off x="6850318" y="1861756"/>
            <a:ext cx="4858800" cy="1077178"/>
          </a:xfrm>
          <a:prstGeom prst="rect">
            <a:avLst/>
          </a:prstGeom>
          <a:noFill/>
          <a:ln>
            <a:noFill/>
          </a:ln>
        </p:spPr>
        <p:txBody>
          <a:bodyPr spcFirstLastPara="1" wrap="square" lIns="121900" tIns="121900" rIns="121900" bIns="121900" anchor="t" anchorCtr="0">
            <a:spAutoFit/>
          </a:bodyPr>
          <a:lstStyle/>
          <a:p>
            <a:r>
              <a:rPr lang="es" dirty="0"/>
              <a:t>Existe una gran variabilidad entre año y año, la mediana es cercana a los 350 mm con algunos años muy húmedos. </a:t>
            </a:r>
            <a:endParaRPr dirty="0"/>
          </a:p>
        </p:txBody>
      </p:sp>
      <p:pic>
        <p:nvPicPr>
          <p:cNvPr id="85" name="Google Shape;85;p17"/>
          <p:cNvPicPr preferRelativeResize="0"/>
          <p:nvPr/>
        </p:nvPicPr>
        <p:blipFill>
          <a:blip r:embed="rId3">
            <a:alphaModFix/>
          </a:blip>
          <a:stretch>
            <a:fillRect/>
          </a:stretch>
        </p:blipFill>
        <p:spPr>
          <a:xfrm>
            <a:off x="254467" y="2798634"/>
            <a:ext cx="6200800" cy="3875500"/>
          </a:xfrm>
          <a:prstGeom prst="rect">
            <a:avLst/>
          </a:prstGeom>
          <a:noFill/>
          <a:ln>
            <a:noFill/>
          </a:ln>
        </p:spPr>
      </p:pic>
      <p:pic>
        <p:nvPicPr>
          <p:cNvPr id="86" name="Google Shape;86;p17"/>
          <p:cNvPicPr preferRelativeResize="0"/>
          <p:nvPr/>
        </p:nvPicPr>
        <p:blipFill>
          <a:blip r:embed="rId4">
            <a:alphaModFix/>
          </a:blip>
          <a:stretch>
            <a:fillRect/>
          </a:stretch>
        </p:blipFill>
        <p:spPr>
          <a:xfrm>
            <a:off x="6352367" y="2938934"/>
            <a:ext cx="5751803" cy="35948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3">
            <a:alphaModFix/>
          </a:blip>
          <a:srcRect r="56606" b="-1317"/>
          <a:stretch/>
        </p:blipFill>
        <p:spPr>
          <a:xfrm>
            <a:off x="7675100" y="296451"/>
            <a:ext cx="3796235" cy="6111301"/>
          </a:xfrm>
          <a:prstGeom prst="rect">
            <a:avLst/>
          </a:prstGeom>
          <a:noFill/>
          <a:ln>
            <a:noFill/>
          </a:ln>
        </p:spPr>
      </p:pic>
      <p:sp>
        <p:nvSpPr>
          <p:cNvPr id="92" name="Google Shape;92;p18"/>
          <p:cNvSpPr txBox="1"/>
          <p:nvPr/>
        </p:nvSpPr>
        <p:spPr>
          <a:xfrm>
            <a:off x="7907700" y="6324400"/>
            <a:ext cx="3911200" cy="615513"/>
          </a:xfrm>
          <a:prstGeom prst="rect">
            <a:avLst/>
          </a:prstGeom>
          <a:noFill/>
          <a:ln>
            <a:noFill/>
          </a:ln>
        </p:spPr>
        <p:txBody>
          <a:bodyPr spcFirstLastPara="1" wrap="square" lIns="121900" tIns="121900" rIns="121900" bIns="121900" anchor="t" anchorCtr="0">
            <a:spAutoFit/>
          </a:bodyPr>
          <a:lstStyle/>
          <a:p>
            <a:r>
              <a:rPr lang="es" sz="2400"/>
              <a:t>Boisier et al. (2016)</a:t>
            </a:r>
            <a:endParaRPr sz="2400"/>
          </a:p>
        </p:txBody>
      </p:sp>
      <p:pic>
        <p:nvPicPr>
          <p:cNvPr id="93" name="Google Shape;93;p18"/>
          <p:cNvPicPr preferRelativeResize="0"/>
          <p:nvPr/>
        </p:nvPicPr>
        <p:blipFill>
          <a:blip r:embed="rId4">
            <a:alphaModFix/>
          </a:blip>
          <a:stretch>
            <a:fillRect/>
          </a:stretch>
        </p:blipFill>
        <p:spPr>
          <a:xfrm>
            <a:off x="203200" y="523667"/>
            <a:ext cx="7268699" cy="5449967"/>
          </a:xfrm>
          <a:prstGeom prst="rect">
            <a:avLst/>
          </a:prstGeom>
          <a:noFill/>
          <a:ln>
            <a:noFill/>
          </a:ln>
        </p:spPr>
      </p:pic>
      <p:cxnSp>
        <p:nvCxnSpPr>
          <p:cNvPr id="94" name="Google Shape;94;p18"/>
          <p:cNvCxnSpPr/>
          <p:nvPr/>
        </p:nvCxnSpPr>
        <p:spPr>
          <a:xfrm flipH="1">
            <a:off x="4216167" y="2225333"/>
            <a:ext cx="717600" cy="858800"/>
          </a:xfrm>
          <a:prstGeom prst="straightConnector1">
            <a:avLst/>
          </a:prstGeom>
          <a:noFill/>
          <a:ln w="9525" cap="flat" cmpd="sng">
            <a:solidFill>
              <a:schemeClr val="dk2"/>
            </a:solidFill>
            <a:prstDash val="solid"/>
            <a:round/>
            <a:headEnd type="none" w="med" len="med"/>
            <a:tailEnd type="triangle" w="med" len="med"/>
          </a:ln>
        </p:spPr>
      </p:cxnSp>
      <p:sp>
        <p:nvSpPr>
          <p:cNvPr id="95" name="Google Shape;95;p18"/>
          <p:cNvSpPr txBox="1"/>
          <p:nvPr/>
        </p:nvSpPr>
        <p:spPr>
          <a:xfrm>
            <a:off x="3966300" y="1839134"/>
            <a:ext cx="3095600" cy="615513"/>
          </a:xfrm>
          <a:prstGeom prst="rect">
            <a:avLst/>
          </a:prstGeom>
          <a:noFill/>
          <a:ln>
            <a:noFill/>
          </a:ln>
        </p:spPr>
        <p:txBody>
          <a:bodyPr spcFirstLastPara="1" wrap="square" lIns="121900" tIns="121900" rIns="121900" bIns="121900" anchor="t" anchorCtr="0">
            <a:spAutoFit/>
          </a:bodyPr>
          <a:lstStyle/>
          <a:p>
            <a:pPr marL="609585"/>
            <a:r>
              <a:rPr lang="es" sz="2400">
                <a:latin typeface="Calibri"/>
                <a:ea typeface="Calibri"/>
                <a:cs typeface="Calibri"/>
                <a:sym typeface="Calibri"/>
              </a:rPr>
              <a:t>-60 mm/década</a:t>
            </a:r>
            <a:endParaRPr sz="2400">
              <a:latin typeface="Calibri"/>
              <a:ea typeface="Calibri"/>
              <a:cs typeface="Calibri"/>
              <a:sym typeface="Calibri"/>
            </a:endParaRPr>
          </a:p>
        </p:txBody>
      </p:sp>
      <p:sp>
        <p:nvSpPr>
          <p:cNvPr id="96" name="Google Shape;96;p18"/>
          <p:cNvSpPr/>
          <p:nvPr/>
        </p:nvSpPr>
        <p:spPr>
          <a:xfrm>
            <a:off x="10022700" y="2444767"/>
            <a:ext cx="521600" cy="317600"/>
          </a:xfrm>
          <a:prstGeom prst="ellipse">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6475967" y="294834"/>
            <a:ext cx="5323600" cy="4436333"/>
          </a:xfrm>
          <a:prstGeom prst="rect">
            <a:avLst/>
          </a:prstGeom>
          <a:noFill/>
          <a:ln>
            <a:noFill/>
          </a:ln>
        </p:spPr>
      </p:pic>
      <p:pic>
        <p:nvPicPr>
          <p:cNvPr id="102" name="Google Shape;102;p19"/>
          <p:cNvPicPr preferRelativeResize="0"/>
          <p:nvPr/>
        </p:nvPicPr>
        <p:blipFill>
          <a:blip r:embed="rId4">
            <a:alphaModFix/>
          </a:blip>
          <a:stretch>
            <a:fillRect/>
          </a:stretch>
        </p:blipFill>
        <p:spPr>
          <a:xfrm>
            <a:off x="460167" y="164734"/>
            <a:ext cx="5635832" cy="4696533"/>
          </a:xfrm>
          <a:prstGeom prst="rect">
            <a:avLst/>
          </a:prstGeom>
          <a:noFill/>
          <a:ln>
            <a:noFill/>
          </a:ln>
        </p:spPr>
      </p:pic>
      <p:sp>
        <p:nvSpPr>
          <p:cNvPr id="103" name="Google Shape;103;p19"/>
          <p:cNvSpPr/>
          <p:nvPr/>
        </p:nvSpPr>
        <p:spPr>
          <a:xfrm>
            <a:off x="4857600" y="728233"/>
            <a:ext cx="1238400" cy="3415600"/>
          </a:xfrm>
          <a:prstGeom prst="rect">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4" name="Google Shape;104;p19"/>
          <p:cNvSpPr/>
          <p:nvPr/>
        </p:nvSpPr>
        <p:spPr>
          <a:xfrm>
            <a:off x="10641100" y="728233"/>
            <a:ext cx="1076400" cy="3415600"/>
          </a:xfrm>
          <a:prstGeom prst="rect">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5" name="Google Shape;105;p19"/>
          <p:cNvSpPr txBox="1"/>
          <p:nvPr/>
        </p:nvSpPr>
        <p:spPr>
          <a:xfrm>
            <a:off x="4164496" y="4268068"/>
            <a:ext cx="2059404" cy="615513"/>
          </a:xfrm>
          <a:prstGeom prst="rect">
            <a:avLst/>
          </a:prstGeom>
          <a:noFill/>
          <a:ln>
            <a:noFill/>
          </a:ln>
        </p:spPr>
        <p:txBody>
          <a:bodyPr spcFirstLastPara="1" wrap="square" lIns="121900" tIns="121900" rIns="121900" bIns="121900" anchor="t" anchorCtr="0">
            <a:spAutoFit/>
          </a:bodyPr>
          <a:lstStyle/>
          <a:p>
            <a:r>
              <a:rPr lang="es" sz="2400" dirty="0"/>
              <a:t>Megasequía</a:t>
            </a:r>
            <a:endParaRPr sz="2400" dirty="0"/>
          </a:p>
        </p:txBody>
      </p:sp>
      <p:sp>
        <p:nvSpPr>
          <p:cNvPr id="106" name="Google Shape;106;p19"/>
          <p:cNvSpPr txBox="1"/>
          <p:nvPr/>
        </p:nvSpPr>
        <p:spPr>
          <a:xfrm>
            <a:off x="3059667" y="4990834"/>
            <a:ext cx="6945200" cy="1785064"/>
          </a:xfrm>
          <a:prstGeom prst="rect">
            <a:avLst/>
          </a:prstGeom>
          <a:noFill/>
          <a:ln>
            <a:noFill/>
          </a:ln>
        </p:spPr>
        <p:txBody>
          <a:bodyPr spcFirstLastPara="1" wrap="square" lIns="121900" tIns="121900" rIns="121900" bIns="121900" anchor="t" anchorCtr="0">
            <a:spAutoFit/>
          </a:bodyPr>
          <a:lstStyle/>
          <a:p>
            <a:r>
              <a:rPr lang="es" sz="2000" dirty="0"/>
              <a:t>Durante los años de la Megasequía, 2010-2022, ha habido sólo una breve interrupción de las condiciones secas durante 2016, y ausencia de condiciones húmedas. Probablemente se trata de la sequía más extensa e intensa (a excepción de 1967-1968) de la que se tenga registro. </a:t>
            </a:r>
            <a:endParaRPr sz="2000" dirty="0"/>
          </a:p>
        </p:txBody>
      </p:sp>
      <p:sp>
        <p:nvSpPr>
          <p:cNvPr id="3" name="CuadroTexto 2">
            <a:extLst>
              <a:ext uri="{FF2B5EF4-FFF2-40B4-BE49-F238E27FC236}">
                <a16:creationId xmlns:a16="http://schemas.microsoft.com/office/drawing/2014/main" id="{D0D40C52-E294-E5E2-CE13-1A9D42F24EB6}"/>
              </a:ext>
            </a:extLst>
          </p:cNvPr>
          <p:cNvSpPr txBox="1"/>
          <p:nvPr/>
        </p:nvSpPr>
        <p:spPr>
          <a:xfrm>
            <a:off x="4588793" y="-19665"/>
            <a:ext cx="6097656" cy="369332"/>
          </a:xfrm>
          <a:prstGeom prst="rect">
            <a:avLst/>
          </a:prstGeom>
          <a:noFill/>
        </p:spPr>
        <p:txBody>
          <a:bodyPr wrap="square">
            <a:spAutoFit/>
          </a:bodyPr>
          <a:lstStyle/>
          <a:p>
            <a:r>
              <a:rPr lang="es-CL" dirty="0"/>
              <a:t>https://</a:t>
            </a:r>
            <a:r>
              <a:rPr lang="es-CL" dirty="0" err="1"/>
              <a:t>anidsequias.meteodata.cl</a:t>
            </a:r>
            <a:r>
              <a:rPr lang="es-CL" dirty="0"/>
              <a:t>/monitor/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54" name="Google Shape;54;p13"/>
          <p:cNvGrpSpPr/>
          <p:nvPr/>
        </p:nvGrpSpPr>
        <p:grpSpPr>
          <a:xfrm>
            <a:off x="1081600" y="39634"/>
            <a:ext cx="6535568" cy="5670733"/>
            <a:chOff x="1033475" y="419500"/>
            <a:chExt cx="4901676" cy="4253050"/>
          </a:xfrm>
        </p:grpSpPr>
        <p:pic>
          <p:nvPicPr>
            <p:cNvPr id="55" name="Google Shape;55;p13"/>
            <p:cNvPicPr preferRelativeResize="0"/>
            <p:nvPr/>
          </p:nvPicPr>
          <p:blipFill>
            <a:blip r:embed="rId3">
              <a:alphaModFix/>
            </a:blip>
            <a:stretch>
              <a:fillRect/>
            </a:stretch>
          </p:blipFill>
          <p:spPr>
            <a:xfrm>
              <a:off x="1033475" y="419500"/>
              <a:ext cx="4901676" cy="4253050"/>
            </a:xfrm>
            <a:prstGeom prst="rect">
              <a:avLst/>
            </a:prstGeom>
            <a:noFill/>
            <a:ln>
              <a:noFill/>
            </a:ln>
          </p:spPr>
        </p:pic>
        <p:sp>
          <p:nvSpPr>
            <p:cNvPr id="56" name="Google Shape;56;p13"/>
            <p:cNvSpPr/>
            <p:nvPr/>
          </p:nvSpPr>
          <p:spPr>
            <a:xfrm>
              <a:off x="2012819" y="2505120"/>
              <a:ext cx="89100" cy="8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endParaRPr>
            </a:p>
          </p:txBody>
        </p:sp>
        <p:sp>
          <p:nvSpPr>
            <p:cNvPr id="57" name="Google Shape;57;p13"/>
            <p:cNvSpPr/>
            <p:nvPr/>
          </p:nvSpPr>
          <p:spPr>
            <a:xfrm>
              <a:off x="2926427" y="2787788"/>
              <a:ext cx="89100" cy="8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endParaRPr>
            </a:p>
          </p:txBody>
        </p:sp>
        <p:sp>
          <p:nvSpPr>
            <p:cNvPr id="58" name="Google Shape;58;p13"/>
            <p:cNvSpPr/>
            <p:nvPr/>
          </p:nvSpPr>
          <p:spPr>
            <a:xfrm>
              <a:off x="3839608" y="2643129"/>
              <a:ext cx="89100" cy="8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endParaRPr>
            </a:p>
          </p:txBody>
        </p:sp>
        <p:sp>
          <p:nvSpPr>
            <p:cNvPr id="59" name="Google Shape;59;p13"/>
            <p:cNvSpPr/>
            <p:nvPr/>
          </p:nvSpPr>
          <p:spPr>
            <a:xfrm>
              <a:off x="4758034" y="2891195"/>
              <a:ext cx="89100" cy="8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endParaRPr>
            </a:p>
          </p:txBody>
        </p:sp>
      </p:grpSp>
      <p:sp>
        <p:nvSpPr>
          <p:cNvPr id="60" name="Google Shape;60;p13"/>
          <p:cNvSpPr txBox="1"/>
          <p:nvPr/>
        </p:nvSpPr>
        <p:spPr>
          <a:xfrm>
            <a:off x="857333" y="256567"/>
            <a:ext cx="9870800" cy="430800"/>
          </a:xfrm>
          <a:prstGeom prst="rect">
            <a:avLst/>
          </a:prstGeom>
          <a:solidFill>
            <a:schemeClr val="lt1"/>
          </a:solidFill>
          <a:ln>
            <a:noFill/>
          </a:ln>
        </p:spPr>
        <p:txBody>
          <a:bodyPr spcFirstLastPara="1" wrap="square" lIns="121900" tIns="121900" rIns="121900" bIns="121900" anchor="t" anchorCtr="0">
            <a:noAutofit/>
          </a:bodyPr>
          <a:lstStyle/>
          <a:p>
            <a:r>
              <a:rPr lang="es" sz="2400">
                <a:solidFill>
                  <a:schemeClr val="dk2"/>
                </a:solidFill>
              </a:rPr>
              <a:t>Índice de Precipitación Estandarizada de la cuenca de Aconcagua</a:t>
            </a:r>
            <a:endParaRPr sz="2400">
              <a:solidFill>
                <a:schemeClr val="dk2"/>
              </a:solidFill>
            </a:endParaRPr>
          </a:p>
          <a:p>
            <a:endParaRPr sz="2000">
              <a:solidFill>
                <a:schemeClr val="dk2"/>
              </a:solidFill>
            </a:endParaRPr>
          </a:p>
        </p:txBody>
      </p:sp>
      <p:sp>
        <p:nvSpPr>
          <p:cNvPr id="61" name="Google Shape;61;p13"/>
          <p:cNvSpPr txBox="1"/>
          <p:nvPr/>
        </p:nvSpPr>
        <p:spPr>
          <a:xfrm rot="-5400790">
            <a:off x="-309531" y="2840800"/>
            <a:ext cx="3482000" cy="470800"/>
          </a:xfrm>
          <a:prstGeom prst="rect">
            <a:avLst/>
          </a:prstGeom>
          <a:solidFill>
            <a:schemeClr val="lt1"/>
          </a:solidFill>
          <a:ln>
            <a:noFill/>
          </a:ln>
        </p:spPr>
        <p:txBody>
          <a:bodyPr spcFirstLastPara="1" wrap="square" lIns="121900" tIns="121900" rIns="121900" bIns="121900" anchor="t" anchorCtr="0">
            <a:noAutofit/>
          </a:bodyPr>
          <a:lstStyle/>
          <a:p>
            <a:r>
              <a:rPr lang="es" sz="1467">
                <a:solidFill>
                  <a:schemeClr val="dk2"/>
                </a:solidFill>
              </a:rPr>
              <a:t>Índice de Precipitación Estandarizada*</a:t>
            </a:r>
            <a:endParaRPr sz="1467">
              <a:solidFill>
                <a:schemeClr val="dk2"/>
              </a:solidFill>
            </a:endParaRPr>
          </a:p>
        </p:txBody>
      </p:sp>
      <p:sp>
        <p:nvSpPr>
          <p:cNvPr id="62" name="Google Shape;62;p13"/>
          <p:cNvSpPr txBox="1"/>
          <p:nvPr/>
        </p:nvSpPr>
        <p:spPr>
          <a:xfrm>
            <a:off x="1787367" y="6141167"/>
            <a:ext cx="6838000" cy="676876"/>
          </a:xfrm>
          <a:prstGeom prst="rect">
            <a:avLst/>
          </a:prstGeom>
          <a:noFill/>
          <a:ln>
            <a:noFill/>
          </a:ln>
        </p:spPr>
        <p:txBody>
          <a:bodyPr spcFirstLastPara="1" wrap="square" lIns="121900" tIns="121900" rIns="121900" bIns="121900" anchor="t" anchorCtr="0">
            <a:spAutoFit/>
          </a:bodyPr>
          <a:lstStyle/>
          <a:p>
            <a:r>
              <a:rPr lang="es" sz="933">
                <a:solidFill>
                  <a:schemeClr val="dk2"/>
                </a:solidFill>
              </a:rPr>
              <a:t>Nota:* El Índice de Precipitación Estandarizada se calcula en  base a la lluvia y nieve de toda la cuenca del Aconcagua,  donde 0 corresponde al promedio climatológico durante el periodo de 1960 a 1990. Los valores positivos del índice corresponde a años cada vez más lluviosos y los valores negativos corresponden a años cada vez más secos. </a:t>
            </a:r>
            <a:endParaRPr sz="933">
              <a:solidFill>
                <a:schemeClr val="dk2"/>
              </a:solidFill>
            </a:endParaRPr>
          </a:p>
        </p:txBody>
      </p:sp>
      <p:sp>
        <p:nvSpPr>
          <p:cNvPr id="63" name="Google Shape;63;p13"/>
          <p:cNvSpPr txBox="1"/>
          <p:nvPr/>
        </p:nvSpPr>
        <p:spPr>
          <a:xfrm>
            <a:off x="1758967" y="5710351"/>
            <a:ext cx="6894800" cy="430847"/>
          </a:xfrm>
          <a:prstGeom prst="rect">
            <a:avLst/>
          </a:prstGeom>
          <a:noFill/>
          <a:ln>
            <a:noFill/>
          </a:ln>
        </p:spPr>
        <p:txBody>
          <a:bodyPr spcFirstLastPara="1" wrap="square" lIns="121900" tIns="121900" rIns="121900" bIns="121900" anchor="t" anchorCtr="0">
            <a:spAutoFit/>
          </a:bodyPr>
          <a:lstStyle/>
          <a:p>
            <a:r>
              <a:rPr lang="es" sz="1200">
                <a:solidFill>
                  <a:schemeClr val="dk2"/>
                </a:solidFill>
              </a:rPr>
              <a:t>Fuente: elaboración propia basado en CR2Met y CMIP6-HighRes.</a:t>
            </a:r>
            <a:endParaRPr sz="1200">
              <a:solidFill>
                <a:schemeClr val="dk2"/>
              </a:solidFill>
            </a:endParaRPr>
          </a:p>
        </p:txBody>
      </p:sp>
      <p:sp>
        <p:nvSpPr>
          <p:cNvPr id="64" name="Google Shape;64;p13"/>
          <p:cNvSpPr txBox="1"/>
          <p:nvPr/>
        </p:nvSpPr>
        <p:spPr>
          <a:xfrm>
            <a:off x="1972833" y="5138300"/>
            <a:ext cx="1267600" cy="677200"/>
          </a:xfrm>
          <a:prstGeom prst="rect">
            <a:avLst/>
          </a:prstGeom>
          <a:solidFill>
            <a:schemeClr val="lt1"/>
          </a:solidFill>
          <a:ln>
            <a:noFill/>
          </a:ln>
        </p:spPr>
        <p:txBody>
          <a:bodyPr spcFirstLastPara="1" wrap="square" lIns="121900" tIns="121900" rIns="121900" bIns="121900" anchor="t" anchorCtr="0">
            <a:noAutofit/>
          </a:bodyPr>
          <a:lstStyle/>
          <a:p>
            <a:r>
              <a:rPr lang="es" sz="1200">
                <a:solidFill>
                  <a:schemeClr val="dk2"/>
                </a:solidFill>
              </a:rPr>
              <a:t>Clima Normal</a:t>
            </a:r>
            <a:endParaRPr sz="1200">
              <a:solidFill>
                <a:schemeClr val="dk2"/>
              </a:solidFill>
            </a:endParaRPr>
          </a:p>
          <a:p>
            <a:r>
              <a:rPr lang="es" sz="1200">
                <a:solidFill>
                  <a:schemeClr val="dk2"/>
                </a:solidFill>
              </a:rPr>
              <a:t>1960-1990</a:t>
            </a:r>
            <a:endParaRPr sz="1200">
              <a:solidFill>
                <a:schemeClr val="dk2"/>
              </a:solidFill>
            </a:endParaRPr>
          </a:p>
        </p:txBody>
      </p:sp>
      <p:sp>
        <p:nvSpPr>
          <p:cNvPr id="65" name="Google Shape;65;p13"/>
          <p:cNvSpPr txBox="1"/>
          <p:nvPr/>
        </p:nvSpPr>
        <p:spPr>
          <a:xfrm>
            <a:off x="3155781" y="5138300"/>
            <a:ext cx="1267600" cy="640400"/>
          </a:xfrm>
          <a:prstGeom prst="rect">
            <a:avLst/>
          </a:prstGeom>
          <a:solidFill>
            <a:schemeClr val="lt1"/>
          </a:solidFill>
          <a:ln>
            <a:noFill/>
          </a:ln>
        </p:spPr>
        <p:txBody>
          <a:bodyPr spcFirstLastPara="1" wrap="square" lIns="121900" tIns="121900" rIns="121900" bIns="121900" anchor="t" anchorCtr="0">
            <a:noAutofit/>
          </a:bodyPr>
          <a:lstStyle/>
          <a:p>
            <a:r>
              <a:rPr lang="es" sz="1200">
                <a:solidFill>
                  <a:schemeClr val="dk2"/>
                </a:solidFill>
              </a:rPr>
              <a:t>Megasequía</a:t>
            </a:r>
            <a:endParaRPr sz="1200">
              <a:solidFill>
                <a:schemeClr val="dk2"/>
              </a:solidFill>
            </a:endParaRPr>
          </a:p>
          <a:p>
            <a:r>
              <a:rPr lang="es" sz="1200">
                <a:solidFill>
                  <a:schemeClr val="dk2"/>
                </a:solidFill>
              </a:rPr>
              <a:t>2010-2022</a:t>
            </a:r>
            <a:endParaRPr sz="1200">
              <a:solidFill>
                <a:schemeClr val="dk2"/>
              </a:solidFill>
            </a:endParaRPr>
          </a:p>
        </p:txBody>
      </p:sp>
      <p:sp>
        <p:nvSpPr>
          <p:cNvPr id="66" name="Google Shape;66;p13"/>
          <p:cNvSpPr txBox="1"/>
          <p:nvPr/>
        </p:nvSpPr>
        <p:spPr>
          <a:xfrm>
            <a:off x="4420520" y="5138300"/>
            <a:ext cx="1267600" cy="640400"/>
          </a:xfrm>
          <a:prstGeom prst="rect">
            <a:avLst/>
          </a:prstGeom>
          <a:solidFill>
            <a:schemeClr val="lt1"/>
          </a:solidFill>
          <a:ln>
            <a:noFill/>
          </a:ln>
        </p:spPr>
        <p:txBody>
          <a:bodyPr spcFirstLastPara="1" wrap="square" lIns="121900" tIns="121900" rIns="121900" bIns="121900" anchor="t" anchorCtr="0">
            <a:noAutofit/>
          </a:bodyPr>
          <a:lstStyle/>
          <a:p>
            <a:r>
              <a:rPr lang="es" sz="1200">
                <a:solidFill>
                  <a:schemeClr val="dk2"/>
                </a:solidFill>
              </a:rPr>
              <a:t>Clima Futuro</a:t>
            </a:r>
            <a:endParaRPr sz="1200">
              <a:solidFill>
                <a:schemeClr val="dk2"/>
              </a:solidFill>
            </a:endParaRPr>
          </a:p>
          <a:p>
            <a:r>
              <a:rPr lang="es" sz="1200">
                <a:solidFill>
                  <a:schemeClr val="dk2"/>
                </a:solidFill>
              </a:rPr>
              <a:t> +1.5ºC</a:t>
            </a:r>
            <a:endParaRPr sz="1200">
              <a:solidFill>
                <a:schemeClr val="dk2"/>
              </a:solidFill>
            </a:endParaRPr>
          </a:p>
        </p:txBody>
      </p:sp>
      <p:sp>
        <p:nvSpPr>
          <p:cNvPr id="67" name="Google Shape;67;p13"/>
          <p:cNvSpPr txBox="1"/>
          <p:nvPr/>
        </p:nvSpPr>
        <p:spPr>
          <a:xfrm>
            <a:off x="5645811" y="5138300"/>
            <a:ext cx="1130800" cy="640400"/>
          </a:xfrm>
          <a:prstGeom prst="rect">
            <a:avLst/>
          </a:prstGeom>
          <a:solidFill>
            <a:schemeClr val="lt1"/>
          </a:solidFill>
          <a:ln>
            <a:noFill/>
          </a:ln>
        </p:spPr>
        <p:txBody>
          <a:bodyPr spcFirstLastPara="1" wrap="square" lIns="121900" tIns="121900" rIns="121900" bIns="121900" anchor="t" anchorCtr="0">
            <a:noAutofit/>
          </a:bodyPr>
          <a:lstStyle/>
          <a:p>
            <a:r>
              <a:rPr lang="es" sz="1200">
                <a:solidFill>
                  <a:schemeClr val="dk2"/>
                </a:solidFill>
              </a:rPr>
              <a:t>Clima Futuro</a:t>
            </a:r>
            <a:endParaRPr sz="1200">
              <a:solidFill>
                <a:schemeClr val="dk2"/>
              </a:solidFill>
            </a:endParaRPr>
          </a:p>
          <a:p>
            <a:r>
              <a:rPr lang="es" sz="1200">
                <a:solidFill>
                  <a:schemeClr val="dk2"/>
                </a:solidFill>
              </a:rPr>
              <a:t>+2ºC</a:t>
            </a:r>
            <a:endParaRPr sz="1200">
              <a:solidFill>
                <a:schemeClr val="dk2"/>
              </a:solidFill>
            </a:endParaRPr>
          </a:p>
        </p:txBody>
      </p:sp>
      <p:pic>
        <p:nvPicPr>
          <p:cNvPr id="68" name="Google Shape;68;p13"/>
          <p:cNvPicPr preferRelativeResize="0"/>
          <p:nvPr/>
        </p:nvPicPr>
        <p:blipFill>
          <a:blip r:embed="rId4">
            <a:alphaModFix/>
          </a:blip>
          <a:stretch>
            <a:fillRect/>
          </a:stretch>
        </p:blipFill>
        <p:spPr>
          <a:xfrm>
            <a:off x="7233067" y="3754366"/>
            <a:ext cx="892375" cy="496159"/>
          </a:xfrm>
          <a:prstGeom prst="rect">
            <a:avLst/>
          </a:prstGeom>
          <a:noFill/>
          <a:ln>
            <a:noFill/>
          </a:ln>
        </p:spPr>
      </p:pic>
      <p:pic>
        <p:nvPicPr>
          <p:cNvPr id="69" name="Google Shape;69;p13"/>
          <p:cNvPicPr preferRelativeResize="0"/>
          <p:nvPr/>
        </p:nvPicPr>
        <p:blipFill>
          <a:blip r:embed="rId5">
            <a:alphaModFix/>
          </a:blip>
          <a:stretch>
            <a:fillRect/>
          </a:stretch>
        </p:blipFill>
        <p:spPr>
          <a:xfrm>
            <a:off x="7233067" y="1618601"/>
            <a:ext cx="892368" cy="496135"/>
          </a:xfrm>
          <a:prstGeom prst="rect">
            <a:avLst/>
          </a:prstGeom>
          <a:noFill/>
          <a:ln>
            <a:noFill/>
          </a:ln>
        </p:spPr>
      </p:pic>
      <p:pic>
        <p:nvPicPr>
          <p:cNvPr id="70" name="Google Shape;70;p13"/>
          <p:cNvPicPr preferRelativeResize="0"/>
          <p:nvPr/>
        </p:nvPicPr>
        <p:blipFill>
          <a:blip r:embed="rId6">
            <a:alphaModFix/>
          </a:blip>
          <a:stretch>
            <a:fillRect/>
          </a:stretch>
        </p:blipFill>
        <p:spPr>
          <a:xfrm>
            <a:off x="7233067" y="2699331"/>
            <a:ext cx="892375" cy="496163"/>
          </a:xfrm>
          <a:prstGeom prst="rect">
            <a:avLst/>
          </a:prstGeom>
          <a:noFill/>
          <a:ln>
            <a:noFill/>
          </a:ln>
        </p:spPr>
      </p:pic>
      <p:pic>
        <p:nvPicPr>
          <p:cNvPr id="71" name="Google Shape;71;p13"/>
          <p:cNvPicPr preferRelativeResize="0"/>
          <p:nvPr/>
        </p:nvPicPr>
        <p:blipFill>
          <a:blip r:embed="rId7">
            <a:alphaModFix/>
          </a:blip>
          <a:stretch>
            <a:fillRect/>
          </a:stretch>
        </p:blipFill>
        <p:spPr>
          <a:xfrm>
            <a:off x="7233067" y="2161262"/>
            <a:ext cx="892375" cy="491551"/>
          </a:xfrm>
          <a:prstGeom prst="rect">
            <a:avLst/>
          </a:prstGeom>
          <a:noFill/>
          <a:ln>
            <a:noFill/>
          </a:ln>
        </p:spPr>
      </p:pic>
      <p:pic>
        <p:nvPicPr>
          <p:cNvPr id="72" name="Google Shape;72;p13"/>
          <p:cNvPicPr preferRelativeResize="0"/>
          <p:nvPr/>
        </p:nvPicPr>
        <p:blipFill>
          <a:blip r:embed="rId8">
            <a:alphaModFix/>
          </a:blip>
          <a:stretch>
            <a:fillRect/>
          </a:stretch>
        </p:blipFill>
        <p:spPr>
          <a:xfrm>
            <a:off x="7233051" y="3226469"/>
            <a:ext cx="892375" cy="496163"/>
          </a:xfrm>
          <a:prstGeom prst="rect">
            <a:avLst/>
          </a:prstGeom>
          <a:noFill/>
          <a:ln>
            <a:noFill/>
          </a:ln>
        </p:spPr>
      </p:pic>
      <p:sp>
        <p:nvSpPr>
          <p:cNvPr id="73" name="Google Shape;73;p13"/>
          <p:cNvSpPr txBox="1"/>
          <p:nvPr/>
        </p:nvSpPr>
        <p:spPr>
          <a:xfrm>
            <a:off x="8194619" y="2762801"/>
            <a:ext cx="1000800" cy="369291"/>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Normal</a:t>
            </a:r>
            <a:endParaRPr sz="800">
              <a:solidFill>
                <a:schemeClr val="dk2"/>
              </a:solidFill>
            </a:endParaRPr>
          </a:p>
        </p:txBody>
      </p:sp>
      <p:sp>
        <p:nvSpPr>
          <p:cNvPr id="74" name="Google Shape;74;p13"/>
          <p:cNvSpPr txBox="1"/>
          <p:nvPr/>
        </p:nvSpPr>
        <p:spPr>
          <a:xfrm>
            <a:off x="8142343" y="1646929"/>
            <a:ext cx="1156800" cy="492402"/>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Intensamente</a:t>
            </a:r>
            <a:endParaRPr sz="800">
              <a:solidFill>
                <a:schemeClr val="dk2"/>
              </a:solidFill>
            </a:endParaRPr>
          </a:p>
          <a:p>
            <a:r>
              <a:rPr lang="es" sz="800">
                <a:solidFill>
                  <a:schemeClr val="dk2"/>
                </a:solidFill>
              </a:rPr>
              <a:t>húmedo</a:t>
            </a:r>
            <a:endParaRPr sz="800">
              <a:solidFill>
                <a:schemeClr val="dk2"/>
              </a:solidFill>
            </a:endParaRPr>
          </a:p>
        </p:txBody>
      </p:sp>
      <p:sp>
        <p:nvSpPr>
          <p:cNvPr id="75" name="Google Shape;75;p13"/>
          <p:cNvSpPr txBox="1"/>
          <p:nvPr/>
        </p:nvSpPr>
        <p:spPr>
          <a:xfrm>
            <a:off x="8142336" y="2116832"/>
            <a:ext cx="1156800" cy="492402"/>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Moderadamente</a:t>
            </a:r>
            <a:endParaRPr sz="800">
              <a:solidFill>
                <a:schemeClr val="dk2"/>
              </a:solidFill>
            </a:endParaRPr>
          </a:p>
          <a:p>
            <a:r>
              <a:rPr lang="es" sz="800">
                <a:solidFill>
                  <a:schemeClr val="dk2"/>
                </a:solidFill>
              </a:rPr>
              <a:t>húmedo</a:t>
            </a:r>
            <a:endParaRPr sz="800">
              <a:solidFill>
                <a:schemeClr val="dk2"/>
              </a:solidFill>
            </a:endParaRPr>
          </a:p>
        </p:txBody>
      </p:sp>
      <p:sp>
        <p:nvSpPr>
          <p:cNvPr id="76" name="Google Shape;76;p13"/>
          <p:cNvSpPr txBox="1"/>
          <p:nvPr/>
        </p:nvSpPr>
        <p:spPr>
          <a:xfrm>
            <a:off x="8168325" y="3222138"/>
            <a:ext cx="1104800" cy="492402"/>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Moderadamente Seco</a:t>
            </a:r>
            <a:endParaRPr sz="800">
              <a:solidFill>
                <a:schemeClr val="dk2"/>
              </a:solidFill>
            </a:endParaRPr>
          </a:p>
        </p:txBody>
      </p:sp>
      <p:sp>
        <p:nvSpPr>
          <p:cNvPr id="77" name="Google Shape;77;p13"/>
          <p:cNvSpPr txBox="1"/>
          <p:nvPr/>
        </p:nvSpPr>
        <p:spPr>
          <a:xfrm>
            <a:off x="8158443" y="3755471"/>
            <a:ext cx="1073200" cy="369291"/>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Severamente Seco</a:t>
            </a:r>
            <a:endParaRPr sz="800">
              <a:solidFill>
                <a:schemeClr val="dk2"/>
              </a:solidFill>
            </a:endParaRPr>
          </a:p>
        </p:txBody>
      </p:sp>
      <p:sp>
        <p:nvSpPr>
          <p:cNvPr id="78" name="Google Shape;78;p13"/>
          <p:cNvSpPr txBox="1"/>
          <p:nvPr/>
        </p:nvSpPr>
        <p:spPr>
          <a:xfrm>
            <a:off x="8116636" y="4282250"/>
            <a:ext cx="1073200" cy="492402"/>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Extremadamente Seco</a:t>
            </a:r>
            <a:endParaRPr sz="800">
              <a:solidFill>
                <a:schemeClr val="dk2"/>
              </a:solidFill>
            </a:endParaRPr>
          </a:p>
        </p:txBody>
      </p:sp>
      <p:sp>
        <p:nvSpPr>
          <p:cNvPr id="79" name="Google Shape;79;p13"/>
          <p:cNvSpPr txBox="1"/>
          <p:nvPr/>
        </p:nvSpPr>
        <p:spPr>
          <a:xfrm>
            <a:off x="8158443" y="1011534"/>
            <a:ext cx="1073200" cy="492402"/>
          </a:xfrm>
          <a:prstGeom prst="rect">
            <a:avLst/>
          </a:prstGeom>
          <a:noFill/>
          <a:ln>
            <a:noFill/>
          </a:ln>
        </p:spPr>
        <p:txBody>
          <a:bodyPr spcFirstLastPara="1" wrap="square" lIns="121900" tIns="121900" rIns="121900" bIns="121900" anchor="t" anchorCtr="0">
            <a:spAutoFit/>
          </a:bodyPr>
          <a:lstStyle/>
          <a:p>
            <a:r>
              <a:rPr lang="es" sz="800">
                <a:solidFill>
                  <a:schemeClr val="dk2"/>
                </a:solidFill>
              </a:rPr>
              <a:t>Extremadamente húmedo</a:t>
            </a:r>
            <a:endParaRPr sz="800">
              <a:solidFill>
                <a:schemeClr val="dk2"/>
              </a:solidFill>
            </a:endParaRPr>
          </a:p>
        </p:txBody>
      </p:sp>
      <p:pic>
        <p:nvPicPr>
          <p:cNvPr id="80" name="Google Shape;80;p13"/>
          <p:cNvPicPr preferRelativeResize="0"/>
          <p:nvPr/>
        </p:nvPicPr>
        <p:blipFill>
          <a:blip r:embed="rId9">
            <a:alphaModFix/>
          </a:blip>
          <a:stretch>
            <a:fillRect/>
          </a:stretch>
        </p:blipFill>
        <p:spPr>
          <a:xfrm>
            <a:off x="7234384" y="4311767"/>
            <a:ext cx="892368" cy="509925"/>
          </a:xfrm>
          <a:prstGeom prst="rect">
            <a:avLst/>
          </a:prstGeom>
          <a:noFill/>
          <a:ln>
            <a:noFill/>
          </a:ln>
        </p:spPr>
      </p:pic>
      <p:pic>
        <p:nvPicPr>
          <p:cNvPr id="81" name="Google Shape;81;p13"/>
          <p:cNvPicPr preferRelativeResize="0"/>
          <p:nvPr/>
        </p:nvPicPr>
        <p:blipFill>
          <a:blip r:embed="rId10">
            <a:alphaModFix/>
          </a:blip>
          <a:stretch>
            <a:fillRect/>
          </a:stretch>
        </p:blipFill>
        <p:spPr>
          <a:xfrm>
            <a:off x="7233067" y="1062167"/>
            <a:ext cx="892368" cy="5099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body" idx="1"/>
          </p:nvPr>
        </p:nvSpPr>
        <p:spPr>
          <a:xfrm>
            <a:off x="355267" y="357200"/>
            <a:ext cx="11110000" cy="6500800"/>
          </a:xfrm>
          <a:prstGeom prst="rect">
            <a:avLst/>
          </a:prstGeom>
        </p:spPr>
        <p:txBody>
          <a:bodyPr spcFirstLastPara="1" vert="horz" wrap="square" lIns="121900" tIns="121900" rIns="121900" bIns="121900" rtlCol="0" anchor="t" anchorCtr="0">
            <a:normAutofit/>
          </a:bodyPr>
          <a:lstStyle/>
          <a:p>
            <a:pPr marL="457200" indent="-457200">
              <a:spcBef>
                <a:spcPts val="1600"/>
              </a:spcBef>
              <a:spcAft>
                <a:spcPts val="1600"/>
              </a:spcAft>
              <a:buFont typeface="Arial" panose="020B0604020202020204" pitchFamily="34" charset="0"/>
              <a:buChar char="•"/>
            </a:pPr>
            <a:r>
              <a:rPr lang="es-CL" dirty="0"/>
              <a:t>Las proyecciones climáticas indican que un aumento de temperatura global de 1.5 C a 2 C llevará a una mayor frecuencia de años secos y una disminución de años húmedos en la cuenca del Aconcagua, con condiciones potencialmente tan secas o más que la reciente </a:t>
            </a:r>
            <a:r>
              <a:rPr lang="es-CL" dirty="0" err="1"/>
              <a:t>Megasequía</a:t>
            </a:r>
            <a:r>
              <a:rPr lang="es-CL" dirty="0"/>
              <a:t> (2010-2022).</a:t>
            </a:r>
          </a:p>
          <a:p>
            <a:pPr marL="457200" indent="-457200">
              <a:spcBef>
                <a:spcPts val="1600"/>
              </a:spcBef>
              <a:spcAft>
                <a:spcPts val="1600"/>
              </a:spcAft>
              <a:buFont typeface="Arial" panose="020B0604020202020204" pitchFamily="34" charset="0"/>
              <a:buChar char="•"/>
            </a:pPr>
            <a:r>
              <a:rPr lang="es-CL" dirty="0"/>
              <a:t>Un calentamiento de 2 C establecería una nueva normalidad, en la que los años moderadamente secos serían más comunes, asemejándose o superando las condiciones de finales del siglo XX.</a:t>
            </a:r>
          </a:p>
          <a:p>
            <a:pPr marL="457200" indent="-457200">
              <a:spcBef>
                <a:spcPts val="1600"/>
              </a:spcBef>
              <a:spcAft>
                <a:spcPts val="1600"/>
              </a:spcAft>
              <a:buFont typeface="Arial" panose="020B0604020202020204" pitchFamily="34" charset="0"/>
              <a:buChar char="•"/>
            </a:pPr>
            <a:r>
              <a:rPr lang="es-CL" dirty="0"/>
              <a:t>La velocidad y certeza de estos cambios dependen de las políticas globales y nacionales para reducir las emisiones de gases de efecto invernadero, resaltando la necesidad de </a:t>
            </a:r>
            <a:r>
              <a:rPr lang="es-CL" b="1" dirty="0"/>
              <a:t>adaptarse a un clima mucho más seco en las próximas décadas</a:t>
            </a:r>
            <a:r>
              <a:rPr lang="es-CL" dirty="0"/>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9">
            <a:extLst>
              <a:ext uri="{FF2B5EF4-FFF2-40B4-BE49-F238E27FC236}">
                <a16:creationId xmlns:a16="http://schemas.microsoft.com/office/drawing/2014/main" id="{63A7FCAE-4A13-4739-8712-75773C3397D8}"/>
              </a:ext>
            </a:extLst>
          </p:cNvPr>
          <p:cNvSpPr txBox="1">
            <a:spLocks/>
          </p:cNvSpPr>
          <p:nvPr/>
        </p:nvSpPr>
        <p:spPr>
          <a:xfrm>
            <a:off x="2689330" y="804712"/>
            <a:ext cx="6798250" cy="10355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t>¡Gracias!</a:t>
            </a:r>
          </a:p>
        </p:txBody>
      </p:sp>
      <p:sp>
        <p:nvSpPr>
          <p:cNvPr id="5" name="Text Placeholder 3">
            <a:extLst>
              <a:ext uri="{FF2B5EF4-FFF2-40B4-BE49-F238E27FC236}">
                <a16:creationId xmlns:a16="http://schemas.microsoft.com/office/drawing/2014/main" id="{6D20F63F-2775-44C3-B978-718CD69573BD}"/>
              </a:ext>
            </a:extLst>
          </p:cNvPr>
          <p:cNvSpPr txBox="1">
            <a:spLocks/>
          </p:cNvSpPr>
          <p:nvPr/>
        </p:nvSpPr>
        <p:spPr>
          <a:xfrm>
            <a:off x="2696875" y="1929248"/>
            <a:ext cx="6798250" cy="38288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ROBERTO RONDANELLI</a:t>
            </a:r>
          </a:p>
          <a:p>
            <a:pPr marL="0" indent="0" algn="ctr">
              <a:buNone/>
            </a:pPr>
            <a:r>
              <a:rPr lang="en-GB" dirty="0" err="1"/>
              <a:t>Departamento</a:t>
            </a:r>
            <a:r>
              <a:rPr lang="en-GB" dirty="0"/>
              <a:t> de </a:t>
            </a:r>
            <a:r>
              <a:rPr lang="en-GB" dirty="0" err="1"/>
              <a:t>Geofísica</a:t>
            </a:r>
            <a:endParaRPr lang="en-GB" dirty="0"/>
          </a:p>
          <a:p>
            <a:pPr marL="0" indent="0" algn="ctr">
              <a:buNone/>
            </a:pPr>
            <a:r>
              <a:rPr lang="en-GB" dirty="0"/>
              <a:t>Centro de </a:t>
            </a:r>
            <a:r>
              <a:rPr lang="en-GB" dirty="0" err="1"/>
              <a:t>Ciencia</a:t>
            </a:r>
            <a:r>
              <a:rPr lang="en-GB" dirty="0"/>
              <a:t> del </a:t>
            </a:r>
            <a:r>
              <a:rPr lang="en-GB" dirty="0" err="1"/>
              <a:t>Clima</a:t>
            </a:r>
            <a:r>
              <a:rPr lang="en-GB" dirty="0"/>
              <a:t> y la </a:t>
            </a:r>
            <a:r>
              <a:rPr lang="en-GB" dirty="0" err="1"/>
              <a:t>Resiliencia</a:t>
            </a:r>
            <a:r>
              <a:rPr lang="en-GB" dirty="0"/>
              <a:t> CR2 </a:t>
            </a:r>
          </a:p>
          <a:p>
            <a:pPr marL="0" indent="0" algn="ctr">
              <a:buNone/>
            </a:pPr>
            <a:r>
              <a:rPr lang="en-GB" dirty="0"/>
              <a:t>Universidad de Chile</a:t>
            </a:r>
          </a:p>
        </p:txBody>
      </p:sp>
      <p:pic>
        <p:nvPicPr>
          <p:cNvPr id="8" name="Graphic 7" descr="Envelope" title="Icon Presenter Email">
            <a:extLst>
              <a:ext uri="{FF2B5EF4-FFF2-40B4-BE49-F238E27FC236}">
                <a16:creationId xmlns:a16="http://schemas.microsoft.com/office/drawing/2014/main" id="{57F95DC5-221A-482F-9BD4-A73CBC09FD4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9330" y="4223067"/>
            <a:ext cx="397975" cy="397975"/>
          </a:xfrm>
          <a:prstGeom prst="rect">
            <a:avLst/>
          </a:prstGeom>
        </p:spPr>
      </p:pic>
      <p:pic>
        <p:nvPicPr>
          <p:cNvPr id="10" name="Graphic 9" descr="Link">
            <a:extLst>
              <a:ext uri="{FF2B5EF4-FFF2-40B4-BE49-F238E27FC236}">
                <a16:creationId xmlns:a16="http://schemas.microsoft.com/office/drawing/2014/main" id="{795D9833-F05E-41AE-BE66-CA1414175BF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96875" y="4731893"/>
            <a:ext cx="382887" cy="382887"/>
          </a:xfrm>
          <a:prstGeom prst="rect">
            <a:avLst/>
          </a:prstGeom>
        </p:spPr>
      </p:pic>
      <p:sp>
        <p:nvSpPr>
          <p:cNvPr id="11" name="Text Placeholder 20">
            <a:extLst>
              <a:ext uri="{FF2B5EF4-FFF2-40B4-BE49-F238E27FC236}">
                <a16:creationId xmlns:a16="http://schemas.microsoft.com/office/drawing/2014/main" id="{ED922C65-4E0B-4E53-87A3-DCA0A799F670}"/>
              </a:ext>
            </a:extLst>
          </p:cNvPr>
          <p:cNvSpPr txBox="1">
            <a:spLocks/>
          </p:cNvSpPr>
          <p:nvPr/>
        </p:nvSpPr>
        <p:spPr>
          <a:xfrm>
            <a:off x="6062268" y="4931263"/>
            <a:ext cx="5748732" cy="24478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14" name="Text Placeholder 3">
            <a:extLst>
              <a:ext uri="{FF2B5EF4-FFF2-40B4-BE49-F238E27FC236}">
                <a16:creationId xmlns:a16="http://schemas.microsoft.com/office/drawing/2014/main" id="{017B6CEB-B141-4734-BCB2-A36081E70099}"/>
              </a:ext>
            </a:extLst>
          </p:cNvPr>
          <p:cNvSpPr txBox="1">
            <a:spLocks/>
          </p:cNvSpPr>
          <p:nvPr/>
        </p:nvSpPr>
        <p:spPr>
          <a:xfrm>
            <a:off x="3087305" y="4267968"/>
            <a:ext cx="3368664" cy="38288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err="1"/>
              <a:t>ronda@dgf.uchile.cl</a:t>
            </a:r>
            <a:endParaRPr lang="en-GB" sz="2000" dirty="0"/>
          </a:p>
        </p:txBody>
      </p:sp>
      <p:sp>
        <p:nvSpPr>
          <p:cNvPr id="15" name="Text Placeholder 3">
            <a:extLst>
              <a:ext uri="{FF2B5EF4-FFF2-40B4-BE49-F238E27FC236}">
                <a16:creationId xmlns:a16="http://schemas.microsoft.com/office/drawing/2014/main" id="{755B5FF9-1B79-49BA-AC70-0983C004156C}"/>
              </a:ext>
            </a:extLst>
          </p:cNvPr>
          <p:cNvSpPr txBox="1">
            <a:spLocks/>
          </p:cNvSpPr>
          <p:nvPr/>
        </p:nvSpPr>
        <p:spPr>
          <a:xfrm>
            <a:off x="3079761" y="4793162"/>
            <a:ext cx="3368664" cy="38288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Twitter @</a:t>
            </a:r>
            <a:r>
              <a:rPr lang="en-GB" sz="2000" dirty="0" err="1"/>
              <a:t>rondax</a:t>
            </a:r>
            <a:endParaRPr lang="en-GB" sz="2000" dirty="0"/>
          </a:p>
        </p:txBody>
      </p:sp>
    </p:spTree>
    <p:extLst>
      <p:ext uri="{BB962C8B-B14F-4D97-AF65-F5344CB8AC3E}">
        <p14:creationId xmlns:p14="http://schemas.microsoft.com/office/powerpoint/2010/main" val="718386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308</TotalTime>
  <Words>497</Words>
  <Application>Microsoft Macintosh PowerPoint</Application>
  <PresentationFormat>Panorámica</PresentationFormat>
  <Paragraphs>50</Paragraphs>
  <Slides>9</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Aptos</vt:lpstr>
      <vt:lpstr>Arial</vt:lpstr>
      <vt:lpstr>Calibri</vt:lpstr>
      <vt:lpstr>Calibri Light</vt:lpstr>
      <vt:lpstr>Office Theme</vt:lpstr>
      <vt:lpstr>SEQUÍA Y PROYECCIONES CLIMÁTICAS EN LA CUENCA DEL ACONCAGUA</vt:lpstr>
      <vt:lpstr>Presentación de PowerPoint</vt:lpstr>
      <vt:lpstr>Precipitación Promedio Anual </vt:lpstr>
      <vt:lpstr>De acuerdo al producto CR2Met la precipitación en Aconcagua se concentra entre los meses de Mayo y Agosto y suma un total de aproximadamente 450 mm por año.</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Nancy Alejandra Miranda Alvarez</dc:creator>
  <cp:lastModifiedBy>Roberto Rondanelli</cp:lastModifiedBy>
  <cp:revision>5</cp:revision>
  <dcterms:created xsi:type="dcterms:W3CDTF">2024-11-08T01:41:49Z</dcterms:created>
  <dcterms:modified xsi:type="dcterms:W3CDTF">2024-11-13T19:17:39Z</dcterms:modified>
</cp:coreProperties>
</file>